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8CD601-ACB3-4EA3-89D4-D2E2FEC90152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D190DD-2743-4739-9DC3-83424F859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9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6C5C-8F0C-4EDA-8FAD-334553AE31EA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7F9C4-D2F9-4F32-9B9B-AE0CE1E68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AD4B-4A03-46C4-A1B3-EDA795B5958A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8F928-99BB-4BC0-8D93-E660083E8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04A8-F303-4F1B-9059-93558F789538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7F892-D88B-4E3F-9CF6-78142146E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C00D-4D33-4B94-99DD-94C97502598A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C3029-DE9F-4721-90D3-5C0B7777F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B7E4-DF11-4025-A2BD-363B54A42307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FF0B-5722-437C-9DD3-2EA9943DB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6F18-BD55-474F-9FF5-041DD2037393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B83B-ED41-44C7-AF17-395D2BDF6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D52A-E697-4555-84B4-7EB7E07CD13E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EAA4-21E5-4F5E-A8EF-5B27E3F7D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E2F65-E99B-47B5-B28C-9FF8B7A3AE3E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685C0-465C-4B1B-8DDC-9BA925C33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DB32-B3C8-4118-AAF6-951A4245A274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FEFA9-A0C1-4B6D-9D2D-D4982D718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62E74-C42C-480F-AB31-29B441A7F4C5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CBD3-0ED2-4F49-A1A4-ED720C448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DC69-E442-4D7B-A017-8390D19DDCC4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877F-A167-4A64-BD06-CD65F06B6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67C33B-F7DE-4F80-AF7A-3166810E9543}" type="datetimeFigureOut">
              <a:rPr lang="en-US"/>
              <a:pPr>
                <a:defRPr/>
              </a:pPr>
              <a:t>8/23/16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24C034-850D-4C26-9EB6-6EFE395A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1" r:id="rId2"/>
    <p:sldLayoutId id="2147483748" r:id="rId3"/>
    <p:sldLayoutId id="2147483742" r:id="rId4"/>
    <p:sldLayoutId id="2147483749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6480048" cy="23012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latin typeface="Berlin Sans FB Demi" pitchFamily="34" charset="0"/>
              </a:rPr>
              <a:t>Positive Personality Traits </a:t>
            </a:r>
            <a:endParaRPr>
              <a:latin typeface="Berlin Sans FB Demi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6480175" cy="762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Vocabulary Unit </a:t>
            </a:r>
          </a:p>
        </p:txBody>
      </p:sp>
      <p:pic>
        <p:nvPicPr>
          <p:cNvPr id="7172" name="Picture 3" descr="positive personalit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38600"/>
            <a:ext cx="31242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B0F0"/>
                </a:solidFill>
                <a:latin typeface="Georgia" pitchFamily="18" charset="0"/>
              </a:rPr>
              <a:t>Tenacious (</a:t>
            </a:r>
            <a:r>
              <a:rPr lang="en-US" sz="4400" b="1" u="sng" dirty="0" err="1" smtClean="0">
                <a:solidFill>
                  <a:srgbClr val="00B0F0"/>
                </a:solidFill>
                <a:latin typeface="Georgia" pitchFamily="18" charset="0"/>
              </a:rPr>
              <a:t>teh</a:t>
            </a:r>
            <a:r>
              <a:rPr lang="en-US" sz="4400" b="1" u="sng" dirty="0" smtClean="0">
                <a:solidFill>
                  <a:srgbClr val="00B0F0"/>
                </a:solidFill>
                <a:latin typeface="Georgia" pitchFamily="18" charset="0"/>
              </a:rPr>
              <a:t> NAY </a:t>
            </a:r>
            <a:r>
              <a:rPr lang="en-US" sz="4400" b="1" u="sng" dirty="0" err="1" smtClean="0">
                <a:solidFill>
                  <a:srgbClr val="00B0F0"/>
                </a:solidFill>
                <a:latin typeface="Georgia" pitchFamily="18" charset="0"/>
              </a:rPr>
              <a:t>shus</a:t>
            </a:r>
            <a:r>
              <a:rPr lang="en-US" sz="4400" b="1" u="sng" dirty="0" smtClean="0">
                <a:solidFill>
                  <a:srgbClr val="00B0F0"/>
                </a:solidFill>
                <a:latin typeface="Georgia" pitchFamily="18" charset="0"/>
              </a:rPr>
              <a:t>)</a:t>
            </a:r>
            <a:endParaRPr lang="en-US" sz="3200" b="1" u="sng" dirty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6387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adj.- tough, stubborn, not letting go.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stubborn, persistent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Tennis Aces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000" smtClean="0">
                <a:latin typeface="Georgia" pitchFamily="18" charset="0"/>
              </a:rPr>
              <a:t>To make an ace in tennis, you have to be </a:t>
            </a:r>
            <a:r>
              <a:rPr lang="en-US" sz="2000" u="sng" smtClean="0">
                <a:latin typeface="Georgia" pitchFamily="18" charset="0"/>
              </a:rPr>
              <a:t>tenacious</a:t>
            </a:r>
            <a:r>
              <a:rPr lang="en-US" sz="2000" smtClean="0">
                <a:latin typeface="Georgia" pitchFamily="18" charset="0"/>
              </a:rPr>
              <a:t> at practice. </a:t>
            </a:r>
          </a:p>
          <a:p>
            <a:pPr eaLnBrk="1" hangingPunct="1"/>
            <a:r>
              <a:rPr lang="en-US" sz="2000" smtClean="0">
                <a:latin typeface="Georgia" pitchFamily="18" charset="0"/>
              </a:rPr>
              <a:t>The weeds in the yard are so </a:t>
            </a:r>
            <a:r>
              <a:rPr lang="en-US" sz="2000" u="sng" smtClean="0">
                <a:latin typeface="Georgia" pitchFamily="18" charset="0"/>
              </a:rPr>
              <a:t>tenacious</a:t>
            </a:r>
            <a:r>
              <a:rPr lang="en-US" sz="2000" smtClean="0">
                <a:latin typeface="Georgia" pitchFamily="18" charset="0"/>
              </a:rPr>
              <a:t> that we can never get rid of them. </a:t>
            </a:r>
          </a:p>
          <a:p>
            <a:pPr eaLnBrk="1" hangingPunct="1"/>
            <a:r>
              <a:rPr lang="en-US" sz="2000" smtClean="0">
                <a:latin typeface="Georgia" pitchFamily="18" charset="0"/>
              </a:rPr>
              <a:t>Julie had a </a:t>
            </a:r>
            <a:r>
              <a:rPr lang="en-US" sz="2000" u="sng" smtClean="0">
                <a:latin typeface="Georgia" pitchFamily="18" charset="0"/>
              </a:rPr>
              <a:t>tenacious</a:t>
            </a:r>
            <a:r>
              <a:rPr lang="en-US" sz="2000" smtClean="0">
                <a:latin typeface="Georgia" pitchFamily="18" charset="0"/>
              </a:rPr>
              <a:t> attitude.  After she failed her test, she studied even harder until she finally passed it.  </a:t>
            </a:r>
          </a:p>
        </p:txBody>
      </p:sp>
      <p:pic>
        <p:nvPicPr>
          <p:cNvPr id="16388" name="Picture 3" descr="tenaciou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667000"/>
            <a:ext cx="171926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Amenable </a:t>
            </a:r>
            <a:r>
              <a:rPr lang="en-US" sz="2800" b="1" u="sng" smtClean="0">
                <a:solidFill>
                  <a:srgbClr val="00B0F0"/>
                </a:solidFill>
                <a:latin typeface="Georgia" pitchFamily="18" charset="0"/>
              </a:rPr>
              <a:t>(ah MEE nuh bul)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Definition</a:t>
            </a:r>
            <a:r>
              <a:rPr lang="en-US" sz="2400" dirty="0" smtClean="0">
                <a:latin typeface="Georgia" pitchFamily="18" charset="0"/>
              </a:rPr>
              <a:t>: adj.- agreeable, responsible to authority, willing to give in to the wishes of another.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Synonyms</a:t>
            </a:r>
            <a:r>
              <a:rPr lang="en-US" sz="2400" dirty="0" smtClean="0">
                <a:latin typeface="Georgia" pitchFamily="18" charset="0"/>
              </a:rPr>
              <a:t>: pleasant, easy to get along with, cooperative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Link</a:t>
            </a:r>
            <a:r>
              <a:rPr lang="en-US" sz="2400" dirty="0" smtClean="0">
                <a:latin typeface="Georgia" pitchFamily="18" charset="0"/>
              </a:rPr>
              <a:t>: Mean bull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The matador could not get the mean bull to be </a:t>
            </a:r>
            <a:r>
              <a:rPr lang="en-US" sz="2400" u="sng" dirty="0" smtClean="0">
                <a:latin typeface="Georgia" pitchFamily="18" charset="0"/>
              </a:rPr>
              <a:t>amenable</a:t>
            </a:r>
            <a:r>
              <a:rPr lang="en-US" sz="2400" dirty="0" smtClean="0">
                <a:latin typeface="Georgia" pitchFamily="18" charset="0"/>
              </a:rPr>
              <a:t>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Joey’s mom was not </a:t>
            </a:r>
            <a:r>
              <a:rPr lang="en-US" sz="2400" u="sng" dirty="0" smtClean="0">
                <a:latin typeface="Georgia" pitchFamily="18" charset="0"/>
              </a:rPr>
              <a:t>amenable</a:t>
            </a:r>
            <a:r>
              <a:rPr lang="en-US" sz="2400" dirty="0" smtClean="0">
                <a:latin typeface="Georgia" pitchFamily="18" charset="0"/>
              </a:rPr>
              <a:t> with his father, so they got a divorce since she would not make compromises.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Though Jack doesn’t like bell pepper, he was </a:t>
            </a:r>
            <a:r>
              <a:rPr lang="en-US" sz="2400" u="sng" dirty="0" smtClean="0">
                <a:latin typeface="Georgia" pitchFamily="18" charset="0"/>
              </a:rPr>
              <a:t>amenable</a:t>
            </a:r>
            <a:r>
              <a:rPr lang="en-US" sz="2400" dirty="0" smtClean="0">
                <a:latin typeface="Georgia" pitchFamily="18" charset="0"/>
              </a:rPr>
              <a:t> when his brother asked him to put it on the pizza. </a:t>
            </a:r>
          </a:p>
        </p:txBody>
      </p:sp>
      <p:pic>
        <p:nvPicPr>
          <p:cNvPr id="17412" name="Picture 3" descr="amenab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133600"/>
            <a:ext cx="1881188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Docile </a:t>
            </a:r>
            <a:r>
              <a:rPr lang="en-US" sz="3600" b="1" u="sng" smtClean="0">
                <a:solidFill>
                  <a:srgbClr val="00B0F0"/>
                </a:solidFill>
                <a:latin typeface="Georgia" pitchFamily="18" charset="0"/>
              </a:rPr>
              <a:t>(DAHS ul)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adj.- easily taught or controlled;  easy to handle.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obedient, submissive, gentle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Fossil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400" smtClean="0">
                <a:latin typeface="Georgia" pitchFamily="18" charset="0"/>
              </a:rPr>
              <a:t>A live dinosaur is aggressive while a dinosaur fossil is </a:t>
            </a:r>
            <a:r>
              <a:rPr lang="en-US" sz="2400" u="sng" smtClean="0">
                <a:latin typeface="Georgia" pitchFamily="18" charset="0"/>
              </a:rPr>
              <a:t>docile</a:t>
            </a:r>
            <a:r>
              <a:rPr lang="en-US" sz="2400" smtClean="0">
                <a:latin typeface="Georgia" pitchFamily="18" charset="0"/>
              </a:rPr>
              <a:t>  because it cannot bite or injure anything. 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Many people fear pit bulls, but their supporters say that they are actually quite </a:t>
            </a:r>
            <a:r>
              <a:rPr lang="en-US" sz="2400" u="sng" smtClean="0">
                <a:latin typeface="Georgia" pitchFamily="18" charset="0"/>
              </a:rPr>
              <a:t>docile</a:t>
            </a:r>
            <a:r>
              <a:rPr lang="en-US" sz="2400" smtClean="0">
                <a:latin typeface="Georgia" pitchFamily="18" charset="0"/>
              </a:rPr>
              <a:t>. 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The football player was fierce on the field, but his family said he was a sweet, </a:t>
            </a:r>
            <a:r>
              <a:rPr lang="en-US" sz="2400" u="sng" smtClean="0">
                <a:latin typeface="Georgia" pitchFamily="18" charset="0"/>
              </a:rPr>
              <a:t>docile</a:t>
            </a:r>
            <a:r>
              <a:rPr lang="en-US" sz="2400" smtClean="0">
                <a:latin typeface="Georgia" pitchFamily="18" charset="0"/>
              </a:rPr>
              <a:t> man at home.  </a:t>
            </a:r>
          </a:p>
        </p:txBody>
      </p:sp>
      <p:pic>
        <p:nvPicPr>
          <p:cNvPr id="18436" name="Picture 3" descr="doci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0240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Erudite (ER yoo dyte)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9459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adj.- deeply learned, scholarly.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educated, well read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Air tight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400" smtClean="0">
                <a:latin typeface="Georgia" pitchFamily="18" charset="0"/>
              </a:rPr>
              <a:t>Because he was </a:t>
            </a:r>
            <a:r>
              <a:rPr lang="en-US" sz="2400" u="sng" smtClean="0">
                <a:latin typeface="Georgia" pitchFamily="18" charset="0"/>
              </a:rPr>
              <a:t>erudite</a:t>
            </a:r>
            <a:r>
              <a:rPr lang="en-US" sz="2400" smtClean="0">
                <a:latin typeface="Georgia" pitchFamily="18" charset="0"/>
              </a:rPr>
              <a:t>, the lawyer’s case was airtight and he won.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Most professors are very </a:t>
            </a:r>
            <a:r>
              <a:rPr lang="en-US" sz="2400" u="sng" smtClean="0">
                <a:latin typeface="Georgia" pitchFamily="18" charset="0"/>
              </a:rPr>
              <a:t>erudite</a:t>
            </a:r>
            <a:r>
              <a:rPr lang="en-US" sz="2400" smtClean="0">
                <a:latin typeface="Georgia" pitchFamily="18" charset="0"/>
              </a:rPr>
              <a:t>, with the understanding of proper grammar, having a large vocabulary, and great amount of knowledge. </a:t>
            </a:r>
          </a:p>
        </p:txBody>
      </p:sp>
      <p:pic>
        <p:nvPicPr>
          <p:cNvPr id="19460" name="Picture 3" descr="erudi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10668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Creating Sentences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Choose five of the words you have been given and compose sentences using them.  </a:t>
            </a: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Use these contexts: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1. A party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2. A dance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3. A doctor’s office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4. Passing a test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5. A college professor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Monsters!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five of your vocabulary words, quickly compose a short story about a monster.  Describe what it looks like, where it comes from, and things it does.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Does anything look familiar? </a:t>
            </a:r>
          </a:p>
        </p:txBody>
      </p:sp>
      <p:sp>
        <p:nvSpPr>
          <p:cNvPr id="819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517650"/>
            <a:ext cx="4040188" cy="394176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Georgia" pitchFamily="18" charset="0"/>
              </a:rPr>
              <a:t>Cerebral 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Pious 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Congenial 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Astute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Photogenic</a:t>
            </a:r>
          </a:p>
        </p:txBody>
      </p:sp>
      <p:sp>
        <p:nvSpPr>
          <p:cNvPr id="819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17650"/>
            <a:ext cx="4041775" cy="394176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Georgia" pitchFamily="18" charset="0"/>
              </a:rPr>
              <a:t>Gregarious 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Tenacious 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Amenable 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Docile</a:t>
            </a:r>
          </a:p>
          <a:p>
            <a:pPr eaLnBrk="1" hangingPunct="1"/>
            <a:r>
              <a:rPr lang="en-US" sz="3600" smtClean="0">
                <a:latin typeface="Georgia" pitchFamily="18" charset="0"/>
              </a:rPr>
              <a:t>Erudite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Cerebral</a:t>
            </a:r>
            <a:r>
              <a:rPr lang="en-US" sz="3200" b="1" u="sng" smtClean="0">
                <a:solidFill>
                  <a:srgbClr val="00B0F0"/>
                </a:solidFill>
                <a:latin typeface="Georgia" pitchFamily="18" charset="0"/>
              </a:rPr>
              <a:t> </a:t>
            </a:r>
            <a:r>
              <a:rPr lang="en-US" sz="2400" b="1" u="sng" smtClean="0">
                <a:solidFill>
                  <a:srgbClr val="00B0F0"/>
                </a:solidFill>
                <a:latin typeface="Georgia" pitchFamily="18" charset="0"/>
              </a:rPr>
              <a:t>(suh REE brul)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9219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adj./ noun- of or relating to the brain; an intellectual person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smart, intelligent, brainy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Cereal </a:t>
            </a:r>
          </a:p>
          <a:p>
            <a:pPr eaLnBrk="1" hangingPunct="1"/>
            <a:endParaRPr lang="en-US" sz="2400" smtClean="0">
              <a:latin typeface="Georgia" pitchFamily="18" charset="0"/>
            </a:endParaRPr>
          </a:p>
          <a:p>
            <a:pPr eaLnBrk="1" hangingPunct="1"/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400" smtClean="0">
                <a:latin typeface="Georgia" pitchFamily="18" charset="0"/>
              </a:rPr>
              <a:t>Eat your healthy cereal so you’ll grow up to be </a:t>
            </a:r>
            <a:r>
              <a:rPr lang="en-US" sz="2400" u="sng" smtClean="0">
                <a:latin typeface="Georgia" pitchFamily="18" charset="0"/>
              </a:rPr>
              <a:t>cerebral</a:t>
            </a:r>
            <a:r>
              <a:rPr lang="en-US" sz="2400" smtClean="0">
                <a:latin typeface="Georgia" pitchFamily="18" charset="0"/>
              </a:rPr>
              <a:t>. 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Albert Einstein was extremely </a:t>
            </a:r>
            <a:r>
              <a:rPr lang="en-US" sz="2400" u="sng" smtClean="0">
                <a:latin typeface="Georgia" pitchFamily="18" charset="0"/>
              </a:rPr>
              <a:t>cerebral</a:t>
            </a:r>
            <a:r>
              <a:rPr lang="en-US" sz="2400" smtClean="0">
                <a:latin typeface="Georgia" pitchFamily="18" charset="0"/>
              </a:rPr>
              <a:t>. He developed the theory of relativity and the formula E=MC2. </a:t>
            </a:r>
          </a:p>
        </p:txBody>
      </p:sp>
      <p:pic>
        <p:nvPicPr>
          <p:cNvPr id="9220" name="Picture 8" descr="Einstei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133600"/>
            <a:ext cx="1905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Pious </a:t>
            </a:r>
            <a:r>
              <a:rPr lang="en-US" sz="2400" b="1" u="sng" smtClean="0">
                <a:solidFill>
                  <a:srgbClr val="00B0F0"/>
                </a:solidFill>
                <a:latin typeface="Georgia" pitchFamily="18" charset="0"/>
              </a:rPr>
              <a:t>(PI us)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0243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adj.- devout or virtuous; holy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holy, religious, saintly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Pie </a:t>
            </a:r>
          </a:p>
          <a:p>
            <a:pPr eaLnBrk="1" hangingPunct="1"/>
            <a:endParaRPr lang="en-US" sz="2400" smtClean="0"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400" smtClean="0">
                <a:latin typeface="Georgia" pitchFamily="18" charset="0"/>
              </a:rPr>
              <a:t>Elizabeth </a:t>
            </a:r>
            <a:r>
              <a:rPr lang="en-US" sz="2400" u="sng" smtClean="0">
                <a:latin typeface="Georgia" pitchFamily="18" charset="0"/>
              </a:rPr>
              <a:t>piously</a:t>
            </a:r>
            <a:r>
              <a:rPr lang="en-US" sz="2400" smtClean="0">
                <a:latin typeface="Georgia" pitchFamily="18" charset="0"/>
              </a:rPr>
              <a:t> prayed for pie every night before she went to bed.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The opposite of </a:t>
            </a:r>
            <a:r>
              <a:rPr lang="en-US" sz="2400" u="sng" smtClean="0">
                <a:latin typeface="Georgia" pitchFamily="18" charset="0"/>
              </a:rPr>
              <a:t>pious</a:t>
            </a:r>
            <a:r>
              <a:rPr lang="en-US" sz="2400" smtClean="0">
                <a:latin typeface="Georgia" pitchFamily="18" charset="0"/>
              </a:rPr>
              <a:t> is impious, which is to lack respect or be unholy.  </a:t>
            </a:r>
          </a:p>
        </p:txBody>
      </p:sp>
      <p:pic>
        <p:nvPicPr>
          <p:cNvPr id="10244" name="Picture 4" descr="Piou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0574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Congenial </a:t>
            </a:r>
            <a:r>
              <a:rPr lang="en-US" sz="2400" b="1" u="sng" smtClean="0">
                <a:solidFill>
                  <a:srgbClr val="00B0F0"/>
                </a:solidFill>
                <a:latin typeface="Georgia" pitchFamily="18" charset="0"/>
              </a:rPr>
              <a:t>(kun JEAN ee ul)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1267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adj.- pleasant to be around; social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friendly, likeable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Genie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400" smtClean="0">
                <a:latin typeface="Georgia" pitchFamily="18" charset="0"/>
              </a:rPr>
              <a:t>Everyone agreed that the genie was </a:t>
            </a:r>
            <a:r>
              <a:rPr lang="en-US" sz="2400" u="sng" smtClean="0">
                <a:latin typeface="Georgia" pitchFamily="18" charset="0"/>
              </a:rPr>
              <a:t>congenial</a:t>
            </a:r>
            <a:r>
              <a:rPr lang="en-US" sz="2400" smtClean="0">
                <a:latin typeface="Georgia" pitchFamily="18" charset="0"/>
              </a:rPr>
              <a:t>.  He was friendly with everyone and also granted their wishes. 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The atmosphere at the dentist office is very </a:t>
            </a:r>
            <a:r>
              <a:rPr lang="en-US" sz="2400" u="sng" smtClean="0">
                <a:latin typeface="Georgia" pitchFamily="18" charset="0"/>
              </a:rPr>
              <a:t>congenial</a:t>
            </a:r>
            <a:r>
              <a:rPr lang="en-US" sz="2400" smtClean="0">
                <a:latin typeface="Georgia" pitchFamily="18" charset="0"/>
              </a:rPr>
              <a:t>.  Everyone enjoys their job and visitors are always treated nicely.  </a:t>
            </a:r>
          </a:p>
        </p:txBody>
      </p:sp>
      <p:pic>
        <p:nvPicPr>
          <p:cNvPr id="11268" name="Picture 5" descr="Ge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7138" y="304800"/>
            <a:ext cx="156686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Astute (uh STOOT)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Definition</a:t>
            </a:r>
            <a:r>
              <a:rPr lang="en-US" sz="2400" dirty="0" smtClean="0">
                <a:latin typeface="Georgia" pitchFamily="18" charset="0"/>
              </a:rPr>
              <a:t>: adj.- having the ability to judge situations/ people and use it to one’s advantage.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Synonyms</a:t>
            </a:r>
            <a:r>
              <a:rPr lang="en-US" sz="2400" dirty="0" smtClean="0">
                <a:latin typeface="Georgia" pitchFamily="18" charset="0"/>
              </a:rPr>
              <a:t>: bright, quick, clever, observant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Link</a:t>
            </a:r>
            <a:r>
              <a:rPr lang="en-US" sz="2400" dirty="0" smtClean="0">
                <a:latin typeface="Georgia" pitchFamily="18" charset="0"/>
              </a:rPr>
              <a:t>: Suit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Larry hoped that his new suit would make him appear to be more </a:t>
            </a:r>
            <a:r>
              <a:rPr lang="en-US" sz="2400" u="sng" dirty="0" smtClean="0">
                <a:latin typeface="Georgia" pitchFamily="18" charset="0"/>
              </a:rPr>
              <a:t>astute</a:t>
            </a:r>
            <a:r>
              <a:rPr lang="en-US" sz="2400" dirty="0" smtClean="0">
                <a:latin typeface="Georgia" pitchFamily="18" charset="0"/>
              </a:rPr>
              <a:t> for his job interview.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The </a:t>
            </a:r>
            <a:r>
              <a:rPr lang="en-US" sz="2400" u="sng" dirty="0" smtClean="0">
                <a:latin typeface="Georgia" pitchFamily="18" charset="0"/>
              </a:rPr>
              <a:t>astute</a:t>
            </a:r>
            <a:r>
              <a:rPr lang="en-US" sz="2400" dirty="0" smtClean="0">
                <a:latin typeface="Georgia" pitchFamily="18" charset="0"/>
              </a:rPr>
              <a:t> car salesman noticed that his customer loved the Dallas Cowboys, so he talked football and made a sale.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An </a:t>
            </a:r>
            <a:r>
              <a:rPr lang="en-US" sz="2400" u="sng" dirty="0" smtClean="0">
                <a:latin typeface="Georgia" pitchFamily="18" charset="0"/>
              </a:rPr>
              <a:t>astute</a:t>
            </a:r>
            <a:r>
              <a:rPr lang="en-US" sz="2400" dirty="0" smtClean="0">
                <a:latin typeface="Georgia" pitchFamily="18" charset="0"/>
              </a:rPr>
              <a:t> observation is when someone notices something no one else has noticed or something which solves a problem.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>
                <a:solidFill>
                  <a:srgbClr val="00B0F0"/>
                </a:solidFill>
                <a:latin typeface="Georgia" pitchFamily="18" charset="0"/>
              </a:rPr>
              <a:t>Astute (uh STOOT)</a:t>
            </a:r>
            <a:endParaRPr lang="en-US" smtClean="0"/>
          </a:p>
        </p:txBody>
      </p:sp>
      <p:pic>
        <p:nvPicPr>
          <p:cNvPr id="13315" name="Content Placeholder 3" descr="Astu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24200" y="1600200"/>
            <a:ext cx="2819400" cy="481965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Photogenic </a:t>
            </a:r>
            <a:r>
              <a:rPr lang="en-US" sz="3100" b="1" u="sng" smtClean="0">
                <a:solidFill>
                  <a:srgbClr val="00B0F0"/>
                </a:solidFill>
                <a:latin typeface="Georgia" pitchFamily="18" charset="0"/>
              </a:rPr>
              <a:t>(phoh toe GIN ik)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4339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b="1" u="sng" smtClean="0">
                <a:latin typeface="Georgia" pitchFamily="18" charset="0"/>
              </a:rPr>
              <a:t>Definition</a:t>
            </a:r>
            <a:r>
              <a:rPr lang="en-US" sz="2400" smtClean="0">
                <a:latin typeface="Georgia" pitchFamily="18" charset="0"/>
              </a:rPr>
              <a:t>: adj.- especially attractive for photography. 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Synonyms</a:t>
            </a:r>
            <a:r>
              <a:rPr lang="en-US" sz="2400" smtClean="0">
                <a:latin typeface="Georgia" pitchFamily="18" charset="0"/>
              </a:rPr>
              <a:t>: attractive, good looking, beautiful/handsome</a:t>
            </a:r>
          </a:p>
          <a:p>
            <a:pPr eaLnBrk="1" hangingPunct="1"/>
            <a:r>
              <a:rPr lang="en-US" sz="2400" b="1" u="sng" smtClean="0">
                <a:latin typeface="Georgia" pitchFamily="18" charset="0"/>
              </a:rPr>
              <a:t>Link</a:t>
            </a:r>
            <a:r>
              <a:rPr lang="en-US" sz="2400" smtClean="0">
                <a:latin typeface="Georgia" pitchFamily="18" charset="0"/>
              </a:rPr>
              <a:t>: Photo genie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Georgia" pitchFamily="18" charset="0"/>
            </a:endParaRPr>
          </a:p>
          <a:p>
            <a:pPr eaLnBrk="1" hangingPunct="1"/>
            <a:r>
              <a:rPr lang="en-US" sz="2400" smtClean="0">
                <a:latin typeface="Georgia" pitchFamily="18" charset="0"/>
              </a:rPr>
              <a:t>The genie was so </a:t>
            </a:r>
            <a:r>
              <a:rPr lang="en-US" sz="2400" u="sng" smtClean="0">
                <a:latin typeface="Georgia" pitchFamily="18" charset="0"/>
              </a:rPr>
              <a:t>photogenic</a:t>
            </a:r>
            <a:r>
              <a:rPr lang="en-US" sz="2400" smtClean="0">
                <a:latin typeface="Georgia" pitchFamily="18" charset="0"/>
              </a:rPr>
              <a:t> that she became a supermodel. 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People love to put their best selfies on Instagram in order to show off how </a:t>
            </a:r>
            <a:r>
              <a:rPr lang="en-US" sz="2400" u="sng" smtClean="0">
                <a:latin typeface="Georgia" pitchFamily="18" charset="0"/>
              </a:rPr>
              <a:t>photogenic</a:t>
            </a:r>
            <a:r>
              <a:rPr lang="en-US" sz="2400" smtClean="0">
                <a:latin typeface="Georgia" pitchFamily="18" charset="0"/>
              </a:rPr>
              <a:t> they are. </a:t>
            </a:r>
          </a:p>
          <a:p>
            <a:pPr eaLnBrk="1" hangingPunct="1"/>
            <a:r>
              <a:rPr lang="en-US" sz="2400" smtClean="0">
                <a:latin typeface="Georgia" pitchFamily="18" charset="0"/>
              </a:rPr>
              <a:t>Most people are not </a:t>
            </a:r>
            <a:r>
              <a:rPr lang="en-US" sz="2400" u="sng" smtClean="0">
                <a:latin typeface="Georgia" pitchFamily="18" charset="0"/>
              </a:rPr>
              <a:t>photogenic</a:t>
            </a:r>
            <a:r>
              <a:rPr lang="en-US" sz="2400" smtClean="0">
                <a:latin typeface="Georgia" pitchFamily="18" charset="0"/>
              </a:rPr>
              <a:t> in the morning.   </a:t>
            </a:r>
          </a:p>
        </p:txBody>
      </p:sp>
      <p:pic>
        <p:nvPicPr>
          <p:cNvPr id="14340" name="Picture 3" descr="photogeni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295400"/>
            <a:ext cx="209550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400" b="1" u="sng" smtClean="0">
                <a:solidFill>
                  <a:srgbClr val="00B0F0"/>
                </a:solidFill>
                <a:latin typeface="Georgia" pitchFamily="18" charset="0"/>
              </a:rPr>
              <a:t>Gregarious </a:t>
            </a:r>
            <a:r>
              <a:rPr lang="en-US" sz="3100" b="1" u="sng" smtClean="0">
                <a:solidFill>
                  <a:srgbClr val="00B0F0"/>
                </a:solidFill>
                <a:latin typeface="Georgia" pitchFamily="18" charset="0"/>
              </a:rPr>
              <a:t>(gruh GAIR ee us)</a:t>
            </a:r>
            <a:endParaRPr lang="en-US" sz="3200" b="1" u="sng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Definition</a:t>
            </a:r>
            <a:r>
              <a:rPr lang="en-US" sz="2400" dirty="0" smtClean="0">
                <a:latin typeface="Georgia" pitchFamily="18" charset="0"/>
              </a:rPr>
              <a:t>: adj.- seeking and enjoying the company of others.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Synonyms</a:t>
            </a:r>
            <a:r>
              <a:rPr lang="en-US" sz="2400" dirty="0" smtClean="0">
                <a:latin typeface="Georgia" pitchFamily="18" charset="0"/>
              </a:rPr>
              <a:t>: social, people person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u="sng" dirty="0" smtClean="0">
                <a:latin typeface="Georgia" pitchFamily="18" charset="0"/>
              </a:rPr>
              <a:t>Link</a:t>
            </a:r>
            <a:r>
              <a:rPr lang="en-US" sz="2400" dirty="0" smtClean="0">
                <a:latin typeface="Georgia" pitchFamily="18" charset="0"/>
              </a:rPr>
              <a:t>: Greg hilarious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u="sng" dirty="0" smtClean="0">
                <a:latin typeface="Georgia" pitchFamily="18" charset="0"/>
              </a:rPr>
              <a:t>Gregarious</a:t>
            </a:r>
            <a:r>
              <a:rPr lang="en-US" sz="2400" dirty="0" smtClean="0">
                <a:latin typeface="Georgia" pitchFamily="18" charset="0"/>
              </a:rPr>
              <a:t> Greg was so hilarious that everyone loved him.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>
                <a:latin typeface="Georgia" pitchFamily="18" charset="0"/>
              </a:rPr>
              <a:t>Carol was not a </a:t>
            </a:r>
            <a:r>
              <a:rPr lang="en-US" sz="2400" u="sng" dirty="0" smtClean="0">
                <a:latin typeface="Georgia" pitchFamily="18" charset="0"/>
              </a:rPr>
              <a:t>gregarious</a:t>
            </a:r>
            <a:r>
              <a:rPr lang="en-US" sz="2400" dirty="0" smtClean="0">
                <a:latin typeface="Georgia" pitchFamily="18" charset="0"/>
              </a:rPr>
              <a:t> person.  She rarely talked to people and did not like to be social.  </a:t>
            </a:r>
          </a:p>
        </p:txBody>
      </p:sp>
      <p:pic>
        <p:nvPicPr>
          <p:cNvPr id="15364" name="Picture 3" descr="Gregariou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57400"/>
            <a:ext cx="2667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1823</TotalTime>
  <Words>847</Words>
  <Application>Microsoft Macintosh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Positive Personality Traits </vt:lpstr>
      <vt:lpstr>Does anything look familiar? </vt:lpstr>
      <vt:lpstr>Cerebral (suh REE brul)</vt:lpstr>
      <vt:lpstr>Pious (PI us)</vt:lpstr>
      <vt:lpstr>Congenial (kun JEAN ee ul)</vt:lpstr>
      <vt:lpstr>Astute (uh STOOT)</vt:lpstr>
      <vt:lpstr>Astute (uh STOOT)</vt:lpstr>
      <vt:lpstr>Photogenic (phoh toe GIN ik)</vt:lpstr>
      <vt:lpstr>Gregarious (gruh GAIR ee us)</vt:lpstr>
      <vt:lpstr>Tenacious (teh NAY shus)</vt:lpstr>
      <vt:lpstr>Amenable (ah MEE nuh bul)</vt:lpstr>
      <vt:lpstr>Docile (DAHS ul)</vt:lpstr>
      <vt:lpstr>Erudite (ER yoo dyte)</vt:lpstr>
      <vt:lpstr>Creating Sentences </vt:lpstr>
      <vt:lpstr>Monsters! </vt:lpstr>
    </vt:vector>
  </TitlesOfParts>
  <Company>EPISD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Personality Traits</dc:title>
  <dc:creator>emmaster</dc:creator>
  <cp:lastModifiedBy>Cuyler Anderson</cp:lastModifiedBy>
  <cp:revision>14</cp:revision>
  <dcterms:created xsi:type="dcterms:W3CDTF">2014-10-13T00:18:37Z</dcterms:created>
  <dcterms:modified xsi:type="dcterms:W3CDTF">2016-08-23T15:33:57Z</dcterms:modified>
</cp:coreProperties>
</file>